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1"/>
  </p:notesMasterIdLst>
  <p:handoutMasterIdLst>
    <p:handoutMasterId r:id="rId12"/>
  </p:handoutMasterIdLst>
  <p:sldIdLst>
    <p:sldId id="256" r:id="rId4"/>
    <p:sldId id="265" r:id="rId5"/>
    <p:sldId id="424" r:id="rId6"/>
    <p:sldId id="270" r:id="rId7"/>
    <p:sldId id="303" r:id="rId8"/>
    <p:sldId id="425" r:id="rId9"/>
    <p:sldId id="352" r:id="rId10"/>
  </p:sldIdLst>
  <p:sldSz cx="9144000" cy="6858000" type="screen4x3"/>
  <p:notesSz cx="9144000" cy="6858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D85B34-D140-4702-892B-03C75F85629C}">
          <p14:sldIdLst>
            <p14:sldId id="256"/>
            <p14:sldId id="265"/>
            <p14:sldId id="424"/>
            <p14:sldId id="270"/>
            <p14:sldId id="303"/>
            <p14:sldId id="425"/>
            <p14:sldId id="3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6EBA6"/>
    <a:srgbClr val="DD21A7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8" autoAdjust="0"/>
    <p:restoredTop sz="95097" autoAdjust="0"/>
  </p:normalViewPr>
  <p:slideViewPr>
    <p:cSldViewPr>
      <p:cViewPr varScale="1">
        <p:scale>
          <a:sx n="67" d="100"/>
          <a:sy n="67" d="100"/>
        </p:scale>
        <p:origin x="58" y="3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731" y="-155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0941F-7ED5-49F6-BE2B-29AEDAE69094}" type="datetimeFigureOut">
              <a:rPr lang="id-ID" smtClean="0"/>
              <a:t>20/01/2022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690BF-273B-495D-A44F-E63CF2B492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7957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CA350-BBD7-440B-B4CB-605448821B5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61DDC-7A9D-4A8B-8B31-5BEB461F8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3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1FA4F-9B78-437E-AFF9-CC7A37C08CF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1FA4F-9B78-437E-AFF9-CC7A37C08CF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DB1EF2-4AFF-48E7-A93F-474E9CD41338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8C733-5918-4EC8-9875-EBE9D93AFAA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ECEC7B-7F1C-4B64-B83C-D9EA70777E8A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41351-E3C4-4939-9BAB-F586CB51CE9C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67F5D-936F-4A5E-83EA-09CC5046382D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CD23B-E826-47DC-8153-A29E5F31E3D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B30AA6-976C-40F4-8DD1-34A89A61F47C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85BC3-E10B-4312-B258-4700EB475BA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2D7A37-036D-485F-87AB-9DCF1BD5AD87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0A148-24E2-4B99-992B-610340ED56B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62DE9-7C00-49F4-AB54-C91D0FE6F0AA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D7E0F-311D-40E9-84D6-0471E18139F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1894F6-16DD-4188-80D3-B59F19E42045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1B168-68DE-4B04-9335-910A855CDC12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27ED57-2C28-4F5E-BB1B-C65A265E84E4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78E5E-8D7B-44C3-BEDB-D8995CDC6B3E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8FBF90-0BFE-4F90-9ADC-07141C18F079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BC4DB-F884-4AD2-99D3-F64EB04D131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AD273C-5769-4344-93BC-3876B75AC643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54170-64E1-4987-BBD9-C5462D61ACD6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78BF4C-C3E6-4DEB-BB61-5DFF04552039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743FD-B116-4EB5-955C-5DAFE21983AD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541FCE-6564-47F3-86CA-DD7B5ED47A5E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C4BEE-7564-478E-9D04-B7C7924D2031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55DAEB-2364-4001-A3BB-3ABD92913BF2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52969-B94F-4C09-BB13-DC6232F35B0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2F4DD1-8D0E-4CF7-ADCD-8AB8DCE389E2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8830B-EC83-4260-8358-A57C0E31837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2F6B94-070C-4127-BB1B-FAC49B82B89A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3C388-9EE8-4313-843C-E0638AB46DBD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D4A4E-905C-449D-B6EC-375EC217F4A2}" type="datetimeFigureOut">
              <a:rPr lang="id-ID"/>
              <a:pPr>
                <a:defRPr/>
              </a:pPr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29A8-BA36-4CEA-9CB1-A7C29F00218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07372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A2BB9-2CB6-48F1-BD4B-EFF98FDD35C5}" type="datetimeFigureOut">
              <a:rPr lang="id-ID"/>
              <a:pPr>
                <a:defRPr/>
              </a:pPr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5756-9306-4F94-8AA3-F6382484AF1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4091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0181D-49BD-4511-8099-0CB68AD44571}" type="datetimeFigureOut">
              <a:rPr lang="id-ID"/>
              <a:pPr>
                <a:defRPr/>
              </a:pPr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88F21-A34E-4A9F-BE0B-E5B9A11D40A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33218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BA152-C345-429B-80CA-624E93CFF0C2}" type="datetimeFigureOut">
              <a:rPr lang="id-ID"/>
              <a:pPr>
                <a:defRPr/>
              </a:pPr>
              <a:t>20/01/2022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0120B-3986-440B-8D25-8C618615A41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338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3C4B-FED0-422A-BE7E-29573CAA8E88}" type="datetimeFigureOut">
              <a:rPr lang="id-ID"/>
              <a:pPr>
                <a:defRPr/>
              </a:pPr>
              <a:t>20/01/2022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C5FF-0846-45DD-B87D-47A150F50BE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21835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B17D0-90D1-4004-89CF-F6727053C483}" type="datetimeFigureOut">
              <a:rPr lang="id-ID"/>
              <a:pPr>
                <a:defRPr/>
              </a:pPr>
              <a:t>20/01/2022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54E89-21D8-4DAD-BC4F-2FFC31B4D67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1381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5B223-3082-45E9-968A-61E460A815BE}" type="datetimeFigureOut">
              <a:rPr lang="id-ID"/>
              <a:pPr>
                <a:defRPr/>
              </a:pPr>
              <a:t>20/01/2022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2143-1351-4D09-8950-783FE760B21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996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248DE2-9674-43BB-A629-07EAB2ACC988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005B5-FC9F-420B-A776-4F7571A5E08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CA895-A8CF-46E0-B053-68D8B7C9CE3F}" type="datetimeFigureOut">
              <a:rPr lang="id-ID"/>
              <a:pPr>
                <a:defRPr/>
              </a:pPr>
              <a:t>20/01/2022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C52CF-4198-4DB8-9E2D-646AC009F52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08343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1B81F-095D-49F2-9C9F-F758DF503D1F}" type="datetimeFigureOut">
              <a:rPr lang="id-ID"/>
              <a:pPr>
                <a:defRPr/>
              </a:pPr>
              <a:t>20/01/2022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77360-58E6-479C-B847-458F58B11E4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50844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3094-C032-49F9-92CD-C08AEB42E80B}" type="datetimeFigureOut">
              <a:rPr lang="id-ID"/>
              <a:pPr>
                <a:defRPr/>
              </a:pPr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D5685-D280-4010-B0FF-6CE7C32C79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3982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74E3-2B3B-4122-9A6E-F2AFB61AB530}" type="datetimeFigureOut">
              <a:rPr lang="id-ID"/>
              <a:pPr>
                <a:defRPr/>
              </a:pPr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0EDD9-CA2E-495E-82C1-D9FAFA7384F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023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F8CB6-730A-460A-ABE8-6AC0D43861FB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134D7-69FB-4D10-9B58-8458ABDD0A2C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DE6513-AA04-40A2-B40D-0E44E5D3EEB1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A7A30-AE29-4F78-9EDC-FBF0EFEF0E4E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97C706-3EFD-491F-B44A-0B1C0FC8046E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8DC06-0907-4583-BDC5-D12C6C311AB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1FC10E-E27D-4AF9-A9DE-424C92E4598B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09B71-810D-46EC-9BE2-B40383996AB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B051A1-D2B0-4DBE-A637-8BF5F1C5FE90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31195-5DEF-4439-A7AA-860D1BE9362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7428E8-87FC-4630-9A33-726C4AA562F4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C6859-3B69-41DC-9E0E-EADFA0A1786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63F5303-000E-4193-BCD5-A0DA3B894EAB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23D9CCE-07CD-41E1-B7A3-0F87A3F3AA0D}" type="slidenum">
              <a:rPr lang="id-ID"/>
              <a:pPr/>
              <a:t>‹#›</a:t>
            </a:fld>
            <a:endParaRPr lang="id-ID"/>
          </a:p>
        </p:txBody>
      </p:sp>
      <p:pic>
        <p:nvPicPr>
          <p:cNvPr id="1031" name="Picture 6" descr="slide show LEI muka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BC8241A-C076-41BD-8C75-B839CA043974}" type="datetimeFigureOut">
              <a:rPr lang="id-ID"/>
              <a:pPr/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DAF78ED-6F23-44F5-8068-A44EF0031353}" type="slidenum">
              <a:rPr lang="id-ID"/>
              <a:pPr/>
              <a:t>‹#›</a:t>
            </a:fld>
            <a:endParaRPr lang="id-ID"/>
          </a:p>
        </p:txBody>
      </p:sp>
      <p:pic>
        <p:nvPicPr>
          <p:cNvPr id="13319" name="Picture 6" descr="slide show LEI isi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8C68AD1-9F82-40B0-8D24-59A2B2F4EB19}" type="datetimeFigureOut">
              <a:rPr lang="id-ID"/>
              <a:pPr>
                <a:defRPr/>
              </a:pPr>
              <a:t>20/01/2022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4566859-EAD5-4921-B0DD-7FF8557323B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pic>
        <p:nvPicPr>
          <p:cNvPr id="2055" name="Picture 6" descr="slide show LEI isi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98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45CFEA3-6C73-44C7-BA05-57900D7E9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06455"/>
            <a:ext cx="7772400" cy="1772920"/>
          </a:xfrm>
        </p:spPr>
        <p:txBody>
          <a:bodyPr anchor="b">
            <a:normAutofit/>
          </a:bodyPr>
          <a:lstStyle/>
          <a:p>
            <a:r>
              <a:rPr lang="en-US" altLang="en-US" sz="5400"/>
              <a:t>ARAH &amp; TUJUAN ISPO</a:t>
            </a:r>
            <a:endParaRPr lang="en-US" altLang="zh-CN" sz="540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51457FA-2A87-44FC-88C8-24F5DDBB4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396738"/>
            <a:ext cx="7772400" cy="146431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>
                <a:solidFill>
                  <a:srgbClr val="FF0000"/>
                </a:solidFill>
              </a:rPr>
              <a:t>Arah</a:t>
            </a:r>
            <a:r>
              <a:rPr lang="en-US" altLang="en-US"/>
              <a:t> </a:t>
            </a:r>
            <a:r>
              <a:rPr lang="en-US" altLang="en-US">
                <a:solidFill>
                  <a:schemeClr val="tx1"/>
                </a:solidFill>
              </a:rPr>
              <a:t>Pengembangan Sistem Sertifikasi Sawit Berkelanjutan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>
                <a:solidFill>
                  <a:schemeClr val="tx1"/>
                </a:solidFill>
              </a:rPr>
              <a:t> agar Dipercaya Menjamin Pembedaan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>
                <a:solidFill>
                  <a:schemeClr val="tx1"/>
                </a:solidFill>
              </a:rPr>
              <a:t>Praktek Pengelolaan yang Baik dari yang Buruk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>
                <a:solidFill>
                  <a:schemeClr val="tx1"/>
                </a:solidFill>
              </a:rPr>
              <a:t>terkait</a:t>
            </a: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Tujuan</a:t>
            </a:r>
            <a:r>
              <a:rPr lang="en-US" altLang="en-US"/>
              <a:t> </a:t>
            </a:r>
            <a:r>
              <a:rPr lang="en-US" altLang="en-US">
                <a:solidFill>
                  <a:schemeClr val="tx1"/>
                </a:solidFill>
              </a:rPr>
              <a:t>Pembangunan Berkelanjutan. 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10" name="Text Box 1048672">
            <a:extLst>
              <a:ext uri="{FF2B5EF4-FFF2-40B4-BE49-F238E27FC236}">
                <a16:creationId xmlns:a16="http://schemas.microsoft.com/office/drawing/2014/main" id="{61B7B960-B539-44E1-97C0-DC323030941B}"/>
              </a:ext>
            </a:extLst>
          </p:cNvPr>
          <p:cNvSpPr txBox="1"/>
          <p:nvPr/>
        </p:nvSpPr>
        <p:spPr>
          <a:xfrm>
            <a:off x="1763688" y="5373216"/>
            <a:ext cx="7172075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altLang="en-US">
                <a:solidFill>
                  <a:srgbClr val="000000"/>
                </a:solidFill>
                <a:latin typeface="+mn-lt"/>
              </a:rPr>
              <a:t>Disampaikan pada Diskusi </a:t>
            </a:r>
            <a:r>
              <a:rPr lang="en-US" altLang="en-US" b="1">
                <a:solidFill>
                  <a:srgbClr val="000000"/>
                </a:solidFill>
                <a:latin typeface="+mn-lt"/>
              </a:rPr>
              <a:t>Polemik Legalitas dan Keberlanjutan Kebun Sawit di Indonesia, </a:t>
            </a:r>
            <a:r>
              <a:rPr lang="en-US" altLang="en-US">
                <a:solidFill>
                  <a:srgbClr val="000000"/>
                </a:solidFill>
                <a:latin typeface="+mn-lt"/>
              </a:rPr>
              <a:t>AURIGA, 20 Januari 2022. </a:t>
            </a:r>
            <a:br>
              <a:rPr lang="en-US" altLang="en-US">
                <a:solidFill>
                  <a:srgbClr val="000000"/>
                </a:solidFill>
                <a:latin typeface="+mn-lt"/>
              </a:rPr>
            </a:br>
            <a:r>
              <a:rPr lang="en-US" altLang="en-US">
                <a:solidFill>
                  <a:srgbClr val="000000"/>
                </a:solidFill>
                <a:latin typeface="+mn-lt"/>
              </a:rPr>
              <a:t>Isi pemaparan merupakan pembelajaran dari kerjasama LEI   </a:t>
            </a:r>
          </a:p>
          <a:p>
            <a:pPr algn="l"/>
            <a:r>
              <a:rPr lang="en-US" altLang="en-US">
                <a:solidFill>
                  <a:srgbClr val="000000"/>
                </a:solidFill>
                <a:latin typeface="+mn-lt"/>
              </a:rPr>
              <a:t>dengan KEHATI-SPOS Indonesia.</a:t>
            </a:r>
            <a:endParaRPr lang="en-US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48607">
            <a:extLst>
              <a:ext uri="{FF2B5EF4-FFF2-40B4-BE49-F238E27FC236}">
                <a16:creationId xmlns:a16="http://schemas.microsoft.com/office/drawing/2014/main" id="{D25439C2-3F50-46BA-8DD8-337A34171158}"/>
              </a:ext>
            </a:extLst>
          </p:cNvPr>
          <p:cNvSpPr txBox="1"/>
          <p:nvPr/>
        </p:nvSpPr>
        <p:spPr>
          <a:xfrm>
            <a:off x="5377180" y="1358900"/>
            <a:ext cx="348107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+mn-lt"/>
              </a:rPr>
              <a:t>Tujuan Pembangunan Berkelanjutan</a:t>
            </a:r>
            <a:endParaRPr lang="en-US" altLang="en-US" sz="2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 Box 1048608">
            <a:extLst>
              <a:ext uri="{FF2B5EF4-FFF2-40B4-BE49-F238E27FC236}">
                <a16:creationId xmlns:a16="http://schemas.microsoft.com/office/drawing/2014/main" id="{6CFECDB9-934F-4917-A909-93AF50109267}"/>
              </a:ext>
            </a:extLst>
          </p:cNvPr>
          <p:cNvSpPr txBox="1"/>
          <p:nvPr/>
        </p:nvSpPr>
        <p:spPr>
          <a:xfrm>
            <a:off x="3987621" y="5345921"/>
            <a:ext cx="4976867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indent="0"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000000"/>
                </a:solidFill>
                <a:latin typeface="+mn-lt"/>
              </a:rPr>
              <a:t>PENGELOLAAN</a:t>
            </a:r>
          </a:p>
          <a:p>
            <a:pPr marL="337820" indent="-337820">
              <a:buFont typeface="Arial" panose="020B0604020202020204" pitchFamily="34" charset="0"/>
              <a:buAutoNum type="arabicPeriod"/>
            </a:pPr>
            <a:r>
              <a:rPr lang="en-US" sz="2000">
                <a:solidFill>
                  <a:srgbClr val="000000"/>
                </a:solidFill>
                <a:latin typeface="+mn-lt"/>
              </a:rPr>
              <a:t>Kebun Swasta, BUMN &amp; Pekebun</a:t>
            </a:r>
          </a:p>
          <a:p>
            <a:pPr marL="337820" indent="-337820">
              <a:buFont typeface="Arial" panose="020B0604020202020204" pitchFamily="34" charset="0"/>
              <a:buAutoNum type="arabicPeriod"/>
            </a:pPr>
            <a:r>
              <a:rPr lang="en-US" sz="2000">
                <a:solidFill>
                  <a:srgbClr val="000000"/>
                </a:solidFill>
                <a:latin typeface="+mn-lt"/>
              </a:rPr>
              <a:t>Pengolahan Minyak Sawit</a:t>
            </a:r>
          </a:p>
          <a:p>
            <a:pPr marL="337820" indent="-337820">
              <a:buFont typeface="Arial" panose="020B0604020202020204" pitchFamily="34" charset="0"/>
              <a:buAutoNum type="arabicPeriod"/>
            </a:pPr>
            <a:r>
              <a:rPr lang="en-US" sz="2000">
                <a:solidFill>
                  <a:schemeClr val="accent5">
                    <a:lumMod val="75000"/>
                  </a:schemeClr>
                </a:solidFill>
                <a:latin typeface="+mn-lt"/>
              </a:rPr>
              <a:t>Transparansi dan Keterlacakan Produk</a:t>
            </a:r>
          </a:p>
        </p:txBody>
      </p:sp>
      <p:sp>
        <p:nvSpPr>
          <p:cNvPr id="10" name="Text Box 1048609">
            <a:extLst>
              <a:ext uri="{FF2B5EF4-FFF2-40B4-BE49-F238E27FC236}">
                <a16:creationId xmlns:a16="http://schemas.microsoft.com/office/drawing/2014/main" id="{3C721C96-9B80-488F-9EC2-182C5CC5FD45}"/>
              </a:ext>
            </a:extLst>
          </p:cNvPr>
          <p:cNvSpPr txBox="1"/>
          <p:nvPr/>
        </p:nvSpPr>
        <p:spPr>
          <a:xfrm>
            <a:off x="527284" y="343690"/>
            <a:ext cx="8188481" cy="70675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rgbClr val="000000"/>
                </a:solidFill>
              </a:rPr>
              <a:t>ARAH DAN TUJUAN </a:t>
            </a:r>
            <a:r>
              <a:rPr lang="en-US" altLang="en-US" sz="4000">
                <a:solidFill>
                  <a:srgbClr val="000000"/>
                </a:solidFill>
              </a:rPr>
              <a:t>I</a:t>
            </a:r>
            <a:r>
              <a:rPr lang="en-US" sz="4000">
                <a:solidFill>
                  <a:srgbClr val="000000"/>
                </a:solidFill>
              </a:rPr>
              <a:t>SPO</a:t>
            </a:r>
          </a:p>
        </p:txBody>
      </p:sp>
      <p:sp>
        <p:nvSpPr>
          <p:cNvPr id="11" name="Text Box 1048610">
            <a:extLst>
              <a:ext uri="{FF2B5EF4-FFF2-40B4-BE49-F238E27FC236}">
                <a16:creationId xmlns:a16="http://schemas.microsoft.com/office/drawing/2014/main" id="{8ED80CF8-A9C6-4272-9504-5A347CE9B6C8}"/>
              </a:ext>
            </a:extLst>
          </p:cNvPr>
          <p:cNvSpPr txBox="1"/>
          <p:nvPr/>
        </p:nvSpPr>
        <p:spPr>
          <a:xfrm>
            <a:off x="271314" y="2780928"/>
            <a:ext cx="4430266" cy="163004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en-US" altLang="en-US" sz="2000" b="1">
                <a:solidFill>
                  <a:srgbClr val="000000"/>
                </a:solidFill>
                <a:latin typeface="+mn-lt"/>
              </a:rPr>
              <a:t>TATA KELOLA</a:t>
            </a:r>
          </a:p>
          <a:p>
            <a:pPr marL="457200" indent="-457200">
              <a:buFont typeface="Wingdings" panose="05000000000000000000" charset="0"/>
              <a:buAutoNum type="arabicPeriod"/>
            </a:pPr>
            <a:r>
              <a:rPr lang="en-US" altLang="en-US" sz="2000">
                <a:solidFill>
                  <a:srgbClr val="000000"/>
                </a:solidFill>
                <a:latin typeface="+mn-lt"/>
              </a:rPr>
              <a:t>Penataan Kelembagaan</a:t>
            </a:r>
            <a:endParaRPr lang="en-US" sz="2000">
              <a:solidFill>
                <a:srgbClr val="000000"/>
              </a:solidFill>
              <a:latin typeface="+mn-lt"/>
            </a:endParaRPr>
          </a:p>
          <a:p>
            <a:pPr marL="457200" indent="-457200">
              <a:buFont typeface="Wingdings" panose="05000000000000000000" charset="0"/>
              <a:buAutoNum type="arabicPeriod"/>
            </a:pPr>
            <a:r>
              <a:rPr lang="en-US" altLang="en-US" sz="2000">
                <a:solidFill>
                  <a:srgbClr val="000000"/>
                </a:solidFill>
                <a:latin typeface="+mn-lt"/>
              </a:rPr>
              <a:t>Penguatan Standard</a:t>
            </a:r>
            <a:endParaRPr lang="en-US" sz="2000">
              <a:solidFill>
                <a:srgbClr val="000000"/>
              </a:solidFill>
              <a:latin typeface="+mn-lt"/>
            </a:endParaRPr>
          </a:p>
          <a:p>
            <a:pPr marL="457200" indent="-457200">
              <a:buFont typeface="Wingdings" panose="05000000000000000000" charset="0"/>
              <a:buAutoNum type="arabicPeriod"/>
            </a:pPr>
            <a:r>
              <a:rPr lang="en-US" altLang="en-US" sz="2000">
                <a:solidFill>
                  <a:srgbClr val="000000"/>
                </a:solidFill>
                <a:latin typeface="+mn-lt"/>
              </a:rPr>
              <a:t>Perbaikan Proses &amp; Prosedur</a:t>
            </a:r>
          </a:p>
          <a:p>
            <a:pPr marL="457200" indent="-457200">
              <a:buFont typeface="Wingdings" panose="05000000000000000000" charset="0"/>
              <a:buAutoNum type="arabicPeriod"/>
            </a:pPr>
            <a:r>
              <a:rPr lang="en-US" altLang="en-US" sz="2000">
                <a:solidFill>
                  <a:srgbClr val="000000"/>
                </a:solidFill>
                <a:latin typeface="+mn-lt"/>
                <a:sym typeface="+mn-ea"/>
              </a:rPr>
              <a:t>Peningkatan Kompetensi SDM</a:t>
            </a:r>
            <a:endParaRPr lang="en-US" sz="2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Text Box 1048611">
            <a:extLst>
              <a:ext uri="{FF2B5EF4-FFF2-40B4-BE49-F238E27FC236}">
                <a16:creationId xmlns:a16="http://schemas.microsoft.com/office/drawing/2014/main" id="{88941B8F-7B09-4435-92E8-067D6ECD66E8}"/>
              </a:ext>
            </a:extLst>
          </p:cNvPr>
          <p:cNvSpPr txBox="1"/>
          <p:nvPr/>
        </p:nvSpPr>
        <p:spPr>
          <a:xfrm>
            <a:off x="285750" y="5301208"/>
            <a:ext cx="3062114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en-US" sz="2000">
                <a:solidFill>
                  <a:schemeClr val="accent5">
                    <a:lumMod val="75000"/>
                  </a:schemeClr>
                </a:solidFill>
                <a:latin typeface="+mn-lt"/>
              </a:rPr>
              <a:t>Agenda terkait :</a:t>
            </a:r>
          </a:p>
          <a:p>
            <a:pPr marL="275590" indent="-275590">
              <a:buFont typeface="Wingdings" panose="05000000000000000000" charset="0"/>
              <a:buChar char="§"/>
            </a:pPr>
            <a:r>
              <a:rPr lang="en-US" altLang="en-US" sz="2000">
                <a:solidFill>
                  <a:schemeClr val="accent5">
                    <a:lumMod val="75000"/>
                  </a:schemeClr>
                </a:solidFill>
                <a:latin typeface="+mn-lt"/>
              </a:rPr>
              <a:t>RAN KSB</a:t>
            </a:r>
            <a:endParaRPr lang="en-US" sz="200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275590" indent="-275590">
              <a:buFont typeface="Wingdings" panose="05000000000000000000" charset="0"/>
              <a:buChar char="§"/>
            </a:pPr>
            <a:r>
              <a:rPr lang="en-US" altLang="en-US" sz="2000">
                <a:solidFill>
                  <a:schemeClr val="accent5">
                    <a:lumMod val="75000"/>
                  </a:schemeClr>
                </a:solidFill>
                <a:latin typeface="+mn-lt"/>
              </a:rPr>
              <a:t>SVLK &amp; PHPL</a:t>
            </a:r>
            <a:endParaRPr lang="en-US" sz="200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275590" indent="-275590">
              <a:buFont typeface="Wingdings" panose="05000000000000000000" charset="0"/>
              <a:buChar char="§"/>
            </a:pPr>
            <a:r>
              <a:rPr lang="en-US" altLang="en-US" sz="2000">
                <a:solidFill>
                  <a:schemeClr val="accent5">
                    <a:lumMod val="75000"/>
                  </a:schemeClr>
                </a:solidFill>
                <a:latin typeface="+mn-lt"/>
              </a:rPr>
              <a:t>Mitigasi &amp; Adaptasi</a:t>
            </a:r>
          </a:p>
        </p:txBody>
      </p:sp>
      <p:sp>
        <p:nvSpPr>
          <p:cNvPr id="13" name="Text Box 0">
            <a:extLst>
              <a:ext uri="{FF2B5EF4-FFF2-40B4-BE49-F238E27FC236}">
                <a16:creationId xmlns:a16="http://schemas.microsoft.com/office/drawing/2014/main" id="{78BDE4E5-E3C8-44A3-B95F-384BD122819E}"/>
              </a:ext>
            </a:extLst>
          </p:cNvPr>
          <p:cNvSpPr txBox="1"/>
          <p:nvPr/>
        </p:nvSpPr>
        <p:spPr>
          <a:xfrm>
            <a:off x="285750" y="1783080"/>
            <a:ext cx="4430266" cy="9220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en-US" altLang="en-US">
                <a:solidFill>
                  <a:schemeClr val="bg1"/>
                </a:solidFill>
              </a:rPr>
              <a:t>Perpres ISPO, </a:t>
            </a:r>
            <a:r>
              <a:rPr lang="en-US" altLang="en-US">
                <a:solidFill>
                  <a:schemeClr val="bg1"/>
                </a:solidFill>
                <a:latin typeface="+mn-lt"/>
              </a:rPr>
              <a:t>Permentan</a:t>
            </a:r>
            <a:r>
              <a:rPr lang="en-US" altLang="en-US">
                <a:solidFill>
                  <a:schemeClr val="bg1"/>
                </a:solidFill>
              </a:rPr>
              <a:t> ISPO, Kepmenko, Kepmenaker SKKNI KSB, Kepmentan KKNI KSB</a:t>
            </a:r>
          </a:p>
        </p:txBody>
      </p:sp>
      <p:sp>
        <p:nvSpPr>
          <p:cNvPr id="14" name="Freeform 3">
            <a:extLst>
              <a:ext uri="{FF2B5EF4-FFF2-40B4-BE49-F238E27FC236}">
                <a16:creationId xmlns:a16="http://schemas.microsoft.com/office/drawing/2014/main" id="{A7D4A5E8-7B43-4521-A10B-44242F496483}"/>
              </a:ext>
            </a:extLst>
          </p:cNvPr>
          <p:cNvSpPr/>
          <p:nvPr/>
        </p:nvSpPr>
        <p:spPr>
          <a:xfrm>
            <a:off x="1979711" y="4794250"/>
            <a:ext cx="959703" cy="506958"/>
          </a:xfrm>
          <a:custGeom>
            <a:avLst/>
            <a:gdLst>
              <a:gd name="connisteX0" fmla="*/ 0 w 975360"/>
              <a:gd name="connsiteY0" fmla="*/ 678180 h 678180"/>
              <a:gd name="connisteX1" fmla="*/ 190500 w 975360"/>
              <a:gd name="connsiteY1" fmla="*/ 191135 h 678180"/>
              <a:gd name="connisteX2" fmla="*/ 975360 w 975360"/>
              <a:gd name="connsiteY2" fmla="*/ 0 h 67818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975360" h="678180">
                <a:moveTo>
                  <a:pt x="0" y="678180"/>
                </a:moveTo>
                <a:cubicBezTo>
                  <a:pt x="22225" y="584835"/>
                  <a:pt x="-4445" y="327025"/>
                  <a:pt x="190500" y="191135"/>
                </a:cubicBezTo>
                <a:cubicBezTo>
                  <a:pt x="385445" y="55245"/>
                  <a:pt x="822325" y="28575"/>
                  <a:pt x="975360" y="0"/>
                </a:cubicBezTo>
              </a:path>
            </a:pathLst>
          </a:custGeom>
          <a:noFill/>
          <a:ln>
            <a:prstDash val="sysDash"/>
            <a:headEnd type="none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0A2F3C95-2403-4557-9B59-C906B0BBC000}"/>
              </a:ext>
            </a:extLst>
          </p:cNvPr>
          <p:cNvSpPr txBox="1"/>
          <p:nvPr/>
        </p:nvSpPr>
        <p:spPr>
          <a:xfrm>
            <a:off x="6876256" y="3534276"/>
            <a:ext cx="159448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en-US" altLang="en-US" sz="2000">
                <a:solidFill>
                  <a:srgbClr val="C00000"/>
                </a:solidFill>
                <a:latin typeface="+mn-lt"/>
              </a:rPr>
              <a:t>Kontribusi</a:t>
            </a:r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FFE38551-8BCC-4600-83A8-E7160A0A2E27}"/>
              </a:ext>
            </a:extLst>
          </p:cNvPr>
          <p:cNvSpPr/>
          <p:nvPr/>
        </p:nvSpPr>
        <p:spPr>
          <a:xfrm>
            <a:off x="2298065" y="2254250"/>
            <a:ext cx="4716780" cy="2844800"/>
          </a:xfrm>
          <a:custGeom>
            <a:avLst/>
            <a:gdLst>
              <a:gd name="connsiteX0" fmla="*/ 0 w 7428"/>
              <a:gd name="connsiteY0" fmla="*/ 3539 h 4637"/>
              <a:gd name="connsiteX1" fmla="*/ 5651 w 7428"/>
              <a:gd name="connsiteY1" fmla="*/ 4458 h 4637"/>
              <a:gd name="connsiteX2" fmla="*/ 7428 w 7428"/>
              <a:gd name="connsiteY2" fmla="*/ 0 h 4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8" h="4638">
                <a:moveTo>
                  <a:pt x="0" y="3539"/>
                </a:moveTo>
                <a:cubicBezTo>
                  <a:pt x="819" y="4272"/>
                  <a:pt x="4304" y="4980"/>
                  <a:pt x="5651" y="4458"/>
                </a:cubicBezTo>
                <a:cubicBezTo>
                  <a:pt x="6997" y="3936"/>
                  <a:pt x="7337" y="1014"/>
                  <a:pt x="7428" y="0"/>
                </a:cubicBezTo>
              </a:path>
            </a:pathLst>
          </a:custGeom>
          <a:noFill/>
          <a:ln>
            <a:solidFill>
              <a:srgbClr val="C00000"/>
            </a:solidFill>
            <a:headEnd type="none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48609">
            <a:extLst>
              <a:ext uri="{FF2B5EF4-FFF2-40B4-BE49-F238E27FC236}">
                <a16:creationId xmlns:a16="http://schemas.microsoft.com/office/drawing/2014/main" id="{F6D918B9-10AA-4BE4-A48A-29CDEB029DE5}"/>
              </a:ext>
            </a:extLst>
          </p:cNvPr>
          <p:cNvSpPr txBox="1"/>
          <p:nvPr/>
        </p:nvSpPr>
        <p:spPr>
          <a:xfrm>
            <a:off x="527284" y="188640"/>
            <a:ext cx="8188481" cy="70675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rgbClr val="000000"/>
                </a:solidFill>
              </a:rPr>
              <a:t>1. PENATAAN KELEMBAGAAN</a:t>
            </a:r>
          </a:p>
        </p:txBody>
      </p:sp>
      <p:sp>
        <p:nvSpPr>
          <p:cNvPr id="11" name="Text Box 1048599">
            <a:extLst>
              <a:ext uri="{FF2B5EF4-FFF2-40B4-BE49-F238E27FC236}">
                <a16:creationId xmlns:a16="http://schemas.microsoft.com/office/drawing/2014/main" id="{22E69DA4-771A-44B8-A68F-D46DB6C4E2F9}"/>
              </a:ext>
            </a:extLst>
          </p:cNvPr>
          <p:cNvSpPr txBox="1"/>
          <p:nvPr/>
        </p:nvSpPr>
        <p:spPr>
          <a:xfrm>
            <a:off x="5220707" y="2593742"/>
            <a:ext cx="3839845" cy="27597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14325" indent="-314325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Wingdings" panose="05000000000000000000" charset="0"/>
              <a:buChar char="§"/>
            </a:pPr>
            <a:r>
              <a:rPr lang="en-US" altLang="en-US" sz="2000">
                <a:solidFill>
                  <a:srgbClr val="0945A5"/>
                </a:solidFill>
                <a:latin typeface="+mn-lt"/>
              </a:rPr>
              <a:t>Komite ISPO sebagai pengampu sistem lebih aktif dan responsif </a:t>
            </a:r>
            <a:endParaRPr lang="en-US" sz="2000">
              <a:solidFill>
                <a:srgbClr val="0945A5"/>
              </a:solidFill>
              <a:latin typeface="+mn-lt"/>
            </a:endParaRPr>
          </a:p>
          <a:p>
            <a:pPr marL="314325" indent="-314325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Wingdings" panose="05000000000000000000" charset="0"/>
              <a:buChar char="§"/>
            </a:pPr>
            <a:r>
              <a:rPr lang="en-US" altLang="en-US" sz="2000">
                <a:solidFill>
                  <a:srgbClr val="0945A5"/>
                </a:solidFill>
                <a:latin typeface="+mn-lt"/>
              </a:rPr>
              <a:t>K/L dan para pihak lebih bersinergi dalam melaksanakan kewenangan </a:t>
            </a:r>
          </a:p>
          <a:p>
            <a:pPr marL="314325" indent="-314325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Wingdings" panose="05000000000000000000" charset="0"/>
              <a:buChar char="§"/>
            </a:pPr>
            <a:r>
              <a:rPr lang="en-US" altLang="en-US" sz="2000">
                <a:solidFill>
                  <a:srgbClr val="0945A5"/>
                </a:solidFill>
                <a:latin typeface="+mn-lt"/>
              </a:rPr>
              <a:t>CSO lebih kuat posisi dan perannya dalam pemantauan independen</a:t>
            </a:r>
          </a:p>
        </p:txBody>
      </p:sp>
      <p:sp>
        <p:nvSpPr>
          <p:cNvPr id="12" name="Text Box 0">
            <a:extLst>
              <a:ext uri="{FF2B5EF4-FFF2-40B4-BE49-F238E27FC236}">
                <a16:creationId xmlns:a16="http://schemas.microsoft.com/office/drawing/2014/main" id="{482E503F-BC1C-4BF3-90AC-A6C5697ED061}"/>
              </a:ext>
            </a:extLst>
          </p:cNvPr>
          <p:cNvSpPr txBox="1"/>
          <p:nvPr/>
        </p:nvSpPr>
        <p:spPr>
          <a:xfrm>
            <a:off x="5220072" y="2111142"/>
            <a:ext cx="3839845" cy="398780"/>
          </a:xfrm>
          <a:prstGeom prst="rect">
            <a:avLst/>
          </a:prstGeom>
          <a:solidFill>
            <a:srgbClr val="0945A5"/>
          </a:solidFill>
        </p:spPr>
        <p:txBody>
          <a:bodyPr wrap="square" rtlCol="0">
            <a:spAutoFit/>
          </a:bodyPr>
          <a:lstStyle/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None/>
            </a:pPr>
            <a:r>
              <a:rPr lang="en-US" altLang="en-US" sz="2000">
                <a:solidFill>
                  <a:schemeClr val="bg1"/>
                </a:solidFill>
                <a:latin typeface="+mn-lt"/>
              </a:rPr>
              <a:t>Arah ke depan ...</a:t>
            </a:r>
          </a:p>
        </p:txBody>
      </p:sp>
      <p:sp>
        <p:nvSpPr>
          <p:cNvPr id="9" name="Text Box 1048598">
            <a:extLst>
              <a:ext uri="{FF2B5EF4-FFF2-40B4-BE49-F238E27FC236}">
                <a16:creationId xmlns:a16="http://schemas.microsoft.com/office/drawing/2014/main" id="{CF5097BC-10AD-450E-A0C4-19147C4C6231}"/>
              </a:ext>
            </a:extLst>
          </p:cNvPr>
          <p:cNvSpPr txBox="1"/>
          <p:nvPr/>
        </p:nvSpPr>
        <p:spPr>
          <a:xfrm>
            <a:off x="230601" y="2093555"/>
            <a:ext cx="4637272" cy="4503797"/>
          </a:xfrm>
          <a:prstGeom prst="rect">
            <a:avLst/>
          </a:prstGeom>
          <a:solidFill>
            <a:srgbClr val="F6EBA6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Wingdings" panose="05000000000000000000" charset="0"/>
              <a:buChar char="§"/>
            </a:pPr>
            <a:r>
              <a:rPr lang="en-US" altLang="en-US" sz="2000">
                <a:solidFill>
                  <a:srgbClr val="000000"/>
                </a:solidFill>
                <a:latin typeface="+mn-lt"/>
              </a:rPr>
              <a:t>Pemencaran kewenangan dan penyetaraan tata hubungan: Kemenko, Kementan, BSN/KAN</a:t>
            </a:r>
          </a:p>
          <a:p>
            <a:pPr marL="334645" indent="-334645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Wingdings" panose="05000000000000000000" charset="0"/>
              <a:buChar char="§"/>
            </a:pPr>
            <a:r>
              <a:rPr lang="en-US" altLang="en-US" sz="2000">
                <a:solidFill>
                  <a:srgbClr val="0945A5"/>
                </a:solidFill>
                <a:latin typeface="+mn-lt"/>
                <a:sym typeface="+mn-ea"/>
              </a:rPr>
              <a:t>Komite ISPO sebagai  </a:t>
            </a:r>
            <a:r>
              <a:rPr lang="en-US" altLang="en-US" sz="2000" i="1">
                <a:solidFill>
                  <a:srgbClr val="0945A5"/>
                </a:solidFill>
                <a:latin typeface="+mn-lt"/>
                <a:sym typeface="+mn-ea"/>
              </a:rPr>
              <a:t>governing body</a:t>
            </a:r>
            <a:r>
              <a:rPr lang="en-US" altLang="en-US" sz="2000">
                <a:solidFill>
                  <a:srgbClr val="0945A5"/>
                </a:solidFill>
                <a:latin typeface="+mn-lt"/>
                <a:sym typeface="+mn-ea"/>
              </a:rPr>
              <a:t> multi-pihak memperluas kesempatan partisipasi para pihak</a:t>
            </a:r>
            <a:endParaRPr lang="en-US" altLang="en-US" sz="2000">
              <a:solidFill>
                <a:srgbClr val="0945A5"/>
              </a:solidFill>
              <a:latin typeface="+mn-lt"/>
            </a:endParaRPr>
          </a:p>
          <a:p>
            <a:pPr marL="334645" indent="-334645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Wingdings" panose="05000000000000000000" charset="0"/>
              <a:buChar char="§"/>
            </a:pPr>
            <a:r>
              <a:rPr lang="en-US" altLang="en-US" sz="2000">
                <a:solidFill>
                  <a:srgbClr val="0945A5"/>
                </a:solidFill>
                <a:latin typeface="+mn-lt"/>
              </a:rPr>
              <a:t>Tambahan kekuatan K/L sesuai kewenangan: KLHK, Kemendag, Kemenperin, Kemenlu</a:t>
            </a:r>
          </a:p>
          <a:p>
            <a:pPr marL="334645" indent="-334645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Wingdings" panose="05000000000000000000" charset="0"/>
              <a:buChar char="§"/>
            </a:pPr>
            <a:r>
              <a:rPr lang="en-US" altLang="en-US" sz="2000">
                <a:solidFill>
                  <a:srgbClr val="0945A5"/>
                </a:solidFill>
                <a:latin typeface="+mn-lt"/>
              </a:rPr>
              <a:t>Unit Pengelolaan, bertanggung jawab memenuhi persyaratan dan standard</a:t>
            </a:r>
          </a:p>
          <a:p>
            <a:pPr marL="334645" indent="-334645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Wingdings" panose="05000000000000000000" charset="0"/>
              <a:buChar char="§"/>
            </a:pPr>
            <a:r>
              <a:rPr lang="en-US" altLang="en-US" sz="2000">
                <a:solidFill>
                  <a:srgbClr val="0945A5"/>
                </a:solidFill>
                <a:latin typeface="+mn-lt"/>
                <a:sym typeface="+mn-ea"/>
              </a:rPr>
              <a:t>Lembaga Sertifikasi, pihak ketiga dengan peningkatan kewenangan 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0A5CBF8F-4969-43D0-AC4A-06BF0BC7BC20}"/>
              </a:ext>
            </a:extLst>
          </p:cNvPr>
          <p:cNvSpPr txBox="1"/>
          <p:nvPr/>
        </p:nvSpPr>
        <p:spPr>
          <a:xfrm>
            <a:off x="239395" y="1154083"/>
            <a:ext cx="4636770" cy="706755"/>
          </a:xfrm>
          <a:prstGeom prst="rect">
            <a:avLst/>
          </a:prstGeom>
          <a:solidFill>
            <a:srgbClr val="0945A5"/>
          </a:solidFill>
        </p:spPr>
        <p:txBody>
          <a:bodyPr wrap="square" rtlCol="0">
            <a:spAutoFit/>
          </a:bodyPr>
          <a:lstStyle/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None/>
            </a:pPr>
            <a:r>
              <a:rPr lang="en-US" altLang="en-US" sz="2000">
                <a:solidFill>
                  <a:schemeClr val="bg1"/>
                </a:solidFill>
                <a:latin typeface="+mn-lt"/>
                <a:sym typeface="+mn-ea"/>
              </a:rPr>
              <a:t>Hirarki peraturan lebih tinggi, yakni  Peraturan Presiden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DC241B0-8A33-412C-844B-199F3A7CC15C}"/>
              </a:ext>
            </a:extLst>
          </p:cNvPr>
          <p:cNvGrpSpPr/>
          <p:nvPr/>
        </p:nvGrpSpPr>
        <p:grpSpPr>
          <a:xfrm>
            <a:off x="230601" y="980728"/>
            <a:ext cx="5090699" cy="2013585"/>
            <a:chOff x="-64" y="3321"/>
            <a:chExt cx="8361" cy="3171"/>
          </a:xfrm>
          <a:effectLst>
            <a:outerShdw blurRad="50800" dist="38100" dir="2700000" algn="tl" rotWithShape="0">
              <a:schemeClr val="accent2">
                <a:lumMod val="75000"/>
                <a:alpha val="86000"/>
              </a:schemeClr>
            </a:outerShdw>
          </a:effectLst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4171665-4820-4939-BA29-3BC4BD172A61}"/>
                </a:ext>
              </a:extLst>
            </p:cNvPr>
            <p:cNvCxnSpPr/>
            <p:nvPr/>
          </p:nvCxnSpPr>
          <p:spPr>
            <a:xfrm flipV="1">
              <a:off x="-64" y="4851"/>
              <a:ext cx="8327" cy="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 2">
              <a:extLst>
                <a:ext uri="{FF2B5EF4-FFF2-40B4-BE49-F238E27FC236}">
                  <a16:creationId xmlns:a16="http://schemas.microsoft.com/office/drawing/2014/main" id="{DB89FDBF-2698-407D-9F6D-9BB1A4F2DC6A}"/>
                </a:ext>
              </a:extLst>
            </p:cNvPr>
            <p:cNvSpPr/>
            <p:nvPr/>
          </p:nvSpPr>
          <p:spPr>
            <a:xfrm>
              <a:off x="7295" y="3321"/>
              <a:ext cx="1002" cy="3171"/>
            </a:xfrm>
            <a:custGeom>
              <a:avLst/>
              <a:gdLst>
                <a:gd name="connisteX0" fmla="*/ 0 w 328295"/>
                <a:gd name="connsiteY0" fmla="*/ 0 h 2013585"/>
                <a:gd name="connisteX1" fmla="*/ 328295 w 328295"/>
                <a:gd name="connsiteY1" fmla="*/ 985520 h 2013585"/>
                <a:gd name="connisteX2" fmla="*/ 0 w 328295"/>
                <a:gd name="connsiteY2" fmla="*/ 2013585 h 2013585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</a:cxnLst>
              <a:rect l="l" t="t" r="r" b="b"/>
              <a:pathLst>
                <a:path w="328295" h="2013585">
                  <a:moveTo>
                    <a:pt x="0" y="0"/>
                  </a:moveTo>
                  <a:lnTo>
                    <a:pt x="328295" y="985520"/>
                  </a:lnTo>
                  <a:lnTo>
                    <a:pt x="0" y="2013585"/>
                  </a:lnTo>
                </a:path>
              </a:pathLst>
            </a:cu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48593">
            <a:extLst>
              <a:ext uri="{FF2B5EF4-FFF2-40B4-BE49-F238E27FC236}">
                <a16:creationId xmlns:a16="http://schemas.microsoft.com/office/drawing/2014/main" id="{C98809F3-C2EA-4D7E-81EF-F492430EF4AD}"/>
              </a:ext>
            </a:extLst>
          </p:cNvPr>
          <p:cNvSpPr txBox="1"/>
          <p:nvPr/>
        </p:nvSpPr>
        <p:spPr>
          <a:xfrm>
            <a:off x="5142230" y="2696101"/>
            <a:ext cx="3613150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en-US" sz="2000">
                <a:solidFill>
                  <a:srgbClr val="000000"/>
                </a:solidFill>
                <a:latin typeface="+mn-lt"/>
              </a:rPr>
              <a:t>menjawab isu publik:</a:t>
            </a:r>
          </a:p>
          <a:p>
            <a:r>
              <a:rPr lang="en-US" altLang="en-US" sz="2000">
                <a:solidFill>
                  <a:srgbClr val="000000"/>
                </a:solidFill>
                <a:latin typeface="+mn-lt"/>
                <a:sym typeface="+mn-ea"/>
              </a:rPr>
              <a:t>- anti korupsi</a:t>
            </a:r>
            <a:endParaRPr lang="en-US" altLang="en-US" sz="2000">
              <a:solidFill>
                <a:srgbClr val="000000"/>
              </a:solidFill>
              <a:latin typeface="+mn-lt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+mn-lt"/>
              </a:rPr>
              <a:t>- ketenagakerjaan</a:t>
            </a:r>
            <a:endParaRPr lang="en-US" sz="2000">
              <a:solidFill>
                <a:srgbClr val="000000"/>
              </a:solidFill>
              <a:latin typeface="+mn-lt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+mn-lt"/>
                <a:sym typeface="+mn-ea"/>
              </a:rPr>
              <a:t>- manfaat sosial-ekonomi</a:t>
            </a:r>
            <a:endParaRPr lang="en-US" altLang="en-US" sz="2000">
              <a:solidFill>
                <a:srgbClr val="000000"/>
              </a:solidFill>
              <a:latin typeface="+mn-lt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+mn-lt"/>
              </a:rPr>
              <a:t>- inklusi &amp; keadilan gender</a:t>
            </a:r>
            <a:endParaRPr lang="en-US" sz="2000">
              <a:solidFill>
                <a:srgbClr val="000000"/>
              </a:solidFill>
              <a:latin typeface="+mn-lt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+mn-lt"/>
              </a:rPr>
              <a:t>- deforestasi</a:t>
            </a:r>
            <a:endParaRPr lang="en-US" sz="2000">
              <a:solidFill>
                <a:srgbClr val="000000"/>
              </a:solidFill>
              <a:latin typeface="+mn-lt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+mn-lt"/>
              </a:rPr>
              <a:t>- keanekaragaman hayati</a:t>
            </a:r>
            <a:endParaRPr lang="en-US" sz="2000">
              <a:solidFill>
                <a:srgbClr val="000000"/>
              </a:solidFill>
              <a:latin typeface="+mn-lt"/>
            </a:endParaRPr>
          </a:p>
          <a:p>
            <a:r>
              <a:rPr lang="en-US" altLang="en-US" sz="2000">
                <a:solidFill>
                  <a:srgbClr val="000000"/>
                </a:solidFill>
                <a:latin typeface="+mn-lt"/>
                <a:sym typeface="+mn-ea"/>
              </a:rPr>
              <a:t>- penurunan emisi</a:t>
            </a:r>
            <a:endParaRPr lang="en-US" sz="2000">
              <a:solidFill>
                <a:srgbClr val="000000"/>
              </a:solidFill>
              <a:latin typeface="+mn-lt"/>
            </a:endParaRPr>
          </a:p>
          <a:p>
            <a:endParaRPr lang="en-US" sz="2000">
              <a:solidFill>
                <a:srgbClr val="000000"/>
              </a:solidFill>
              <a:latin typeface="+mn-lt"/>
            </a:endParaRPr>
          </a:p>
          <a:p>
            <a:r>
              <a:rPr lang="en-US" sz="2000">
                <a:solidFill>
                  <a:srgbClr val="000000"/>
                </a:solidFill>
                <a:latin typeface="+mn-lt"/>
              </a:rPr>
              <a:t>maksimumkan adopsi/adaptasi peraturan dan dukung/dorong perumusan peraturan relevan</a:t>
            </a:r>
          </a:p>
        </p:txBody>
      </p:sp>
      <p:sp>
        <p:nvSpPr>
          <p:cNvPr id="6" name="Text Box 0">
            <a:extLst>
              <a:ext uri="{FF2B5EF4-FFF2-40B4-BE49-F238E27FC236}">
                <a16:creationId xmlns:a16="http://schemas.microsoft.com/office/drawing/2014/main" id="{F74DFCFF-9228-48F5-916B-051575DD589D}"/>
              </a:ext>
            </a:extLst>
          </p:cNvPr>
          <p:cNvSpPr txBox="1"/>
          <p:nvPr/>
        </p:nvSpPr>
        <p:spPr>
          <a:xfrm>
            <a:off x="5142230" y="2132856"/>
            <a:ext cx="3613150" cy="398780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r>
              <a:rPr lang="en-US" altLang="en-US" sz="2000">
                <a:solidFill>
                  <a:schemeClr val="bg1"/>
                </a:solidFill>
                <a:latin typeface="+mn-lt"/>
              </a:rPr>
              <a:t>Arah ke depan ...</a:t>
            </a:r>
          </a:p>
        </p:txBody>
      </p:sp>
      <p:sp>
        <p:nvSpPr>
          <p:cNvPr id="7" name="Text Box 1048591">
            <a:extLst>
              <a:ext uri="{FF2B5EF4-FFF2-40B4-BE49-F238E27FC236}">
                <a16:creationId xmlns:a16="http://schemas.microsoft.com/office/drawing/2014/main" id="{3992805B-1284-4306-9719-9CE62D1502DB}"/>
              </a:ext>
            </a:extLst>
          </p:cNvPr>
          <p:cNvSpPr txBox="1"/>
          <p:nvPr/>
        </p:nvSpPr>
        <p:spPr>
          <a:xfrm>
            <a:off x="285115" y="1234440"/>
            <a:ext cx="4365625" cy="70675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en-US" sz="2000">
                <a:solidFill>
                  <a:schemeClr val="bg1"/>
                </a:solidFill>
                <a:latin typeface="+mn-lt"/>
              </a:rPr>
              <a:t>berbasis peraturan → adopsi &amp; adaptasi ke dalam persyaratan dan standard</a:t>
            </a:r>
          </a:p>
        </p:txBody>
      </p:sp>
      <p:sp>
        <p:nvSpPr>
          <p:cNvPr id="8" name="Text Box 1048592">
            <a:extLst>
              <a:ext uri="{FF2B5EF4-FFF2-40B4-BE49-F238E27FC236}">
                <a16:creationId xmlns:a16="http://schemas.microsoft.com/office/drawing/2014/main" id="{7AAB346D-2371-4ECA-934F-DE417652662D}"/>
              </a:ext>
            </a:extLst>
          </p:cNvPr>
          <p:cNvSpPr txBox="1"/>
          <p:nvPr/>
        </p:nvSpPr>
        <p:spPr>
          <a:xfrm>
            <a:off x="284845" y="2204864"/>
            <a:ext cx="4366631" cy="440120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21310" indent="-32131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+mj-lt"/>
              </a:rPr>
              <a:t>substansi standard merespon usulan para pihak dan aturan internasional/ antar negara</a:t>
            </a:r>
            <a:endParaRPr lang="en-US" sz="2000">
              <a:solidFill>
                <a:srgbClr val="000000"/>
              </a:solidFill>
              <a:latin typeface="+mj-lt"/>
            </a:endParaRPr>
          </a:p>
          <a:p>
            <a:pPr marL="321310" indent="-32131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+mj-lt"/>
              </a:rPr>
              <a:t>7 prinsip: kepatuhan perUU, praktik perkebunan baik, pengelolaan LH-SDA-Kehati, ketenagakerjaan, sosek masy, transparansi, berkelanjutan; 30 kriteria; 174 indikator</a:t>
            </a:r>
          </a:p>
          <a:p>
            <a:pPr marL="321310" indent="-32131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+mj-lt"/>
              </a:rPr>
              <a:t>format prinsip - kriteria - indikator dilengkapi dengan verifier</a:t>
            </a:r>
          </a:p>
          <a:p>
            <a:pPr marL="321310" indent="-32131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+mj-lt"/>
              </a:rPr>
              <a:t>penafsiran </a:t>
            </a:r>
            <a:r>
              <a:rPr lang="en-US" altLang="en-US" sz="2000">
                <a:solidFill>
                  <a:srgbClr val="000000"/>
                </a:solidFill>
                <a:latin typeface="+mj-lt"/>
                <a:sym typeface="+mn-ea"/>
              </a:rPr>
              <a:t>indikator</a:t>
            </a:r>
            <a:r>
              <a:rPr lang="en-US" altLang="en-US" sz="2000">
                <a:solidFill>
                  <a:srgbClr val="000000"/>
                </a:solidFill>
                <a:latin typeface="+mj-lt"/>
              </a:rPr>
              <a:t> untuk memperkecil beda tafsir di antara auditor - auditee </a:t>
            </a:r>
            <a:r>
              <a:rPr lang="en-US" altLang="en-US" sz="2000">
                <a:solidFill>
                  <a:srgbClr val="0945A5"/>
                </a:solidFill>
                <a:latin typeface="+mj-lt"/>
              </a:rPr>
              <a:t>- pemantau</a:t>
            </a:r>
            <a:r>
              <a:rPr lang="en-US" altLang="en-US" sz="2000">
                <a:solidFill>
                  <a:srgbClr val="000000"/>
                </a:solidFill>
                <a:latin typeface="+mj-lt"/>
              </a:rPr>
              <a:t> </a:t>
            </a:r>
          </a:p>
        </p:txBody>
      </p:sp>
      <p:sp>
        <p:nvSpPr>
          <p:cNvPr id="9" name="Text Box 1048609">
            <a:extLst>
              <a:ext uri="{FF2B5EF4-FFF2-40B4-BE49-F238E27FC236}">
                <a16:creationId xmlns:a16="http://schemas.microsoft.com/office/drawing/2014/main" id="{A5C1812B-D177-480D-A0E7-0DC99CFC5820}"/>
              </a:ext>
            </a:extLst>
          </p:cNvPr>
          <p:cNvSpPr txBox="1"/>
          <p:nvPr/>
        </p:nvSpPr>
        <p:spPr>
          <a:xfrm>
            <a:off x="556499" y="260648"/>
            <a:ext cx="8188481" cy="70675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rgbClr val="000000"/>
                </a:solidFill>
              </a:rPr>
              <a:t>2. PENGUATAN STANDARD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4A95134-EA9A-4087-AA6D-66023738BA82}"/>
              </a:ext>
            </a:extLst>
          </p:cNvPr>
          <p:cNvGrpSpPr/>
          <p:nvPr/>
        </p:nvGrpSpPr>
        <p:grpSpPr>
          <a:xfrm>
            <a:off x="284845" y="1086485"/>
            <a:ext cx="4843415" cy="2013585"/>
            <a:chOff x="-64" y="3321"/>
            <a:chExt cx="8361" cy="3171"/>
          </a:xfrm>
          <a:effectLst>
            <a:outerShdw blurRad="50800" dist="38100" dir="2700000" algn="tl" rotWithShape="0">
              <a:schemeClr val="accent2">
                <a:lumMod val="75000"/>
                <a:alpha val="86000"/>
              </a:schemeClr>
            </a:outerShdw>
          </a:effectLst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7AF78CF-7323-4E17-BF44-42A2022F2FE6}"/>
                </a:ext>
              </a:extLst>
            </p:cNvPr>
            <p:cNvCxnSpPr/>
            <p:nvPr/>
          </p:nvCxnSpPr>
          <p:spPr>
            <a:xfrm flipV="1">
              <a:off x="-64" y="4851"/>
              <a:ext cx="8327" cy="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2">
              <a:extLst>
                <a:ext uri="{FF2B5EF4-FFF2-40B4-BE49-F238E27FC236}">
                  <a16:creationId xmlns:a16="http://schemas.microsoft.com/office/drawing/2014/main" id="{3F51E854-5D11-4B78-A0C8-8ED0F9FF94B5}"/>
                </a:ext>
              </a:extLst>
            </p:cNvPr>
            <p:cNvSpPr/>
            <p:nvPr/>
          </p:nvSpPr>
          <p:spPr>
            <a:xfrm>
              <a:off x="7295" y="3321"/>
              <a:ext cx="1002" cy="3171"/>
            </a:xfrm>
            <a:custGeom>
              <a:avLst/>
              <a:gdLst>
                <a:gd name="connisteX0" fmla="*/ 0 w 328295"/>
                <a:gd name="connsiteY0" fmla="*/ 0 h 2013585"/>
                <a:gd name="connisteX1" fmla="*/ 328295 w 328295"/>
                <a:gd name="connsiteY1" fmla="*/ 985520 h 2013585"/>
                <a:gd name="connisteX2" fmla="*/ 0 w 328295"/>
                <a:gd name="connsiteY2" fmla="*/ 2013585 h 2013585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</a:cxnLst>
              <a:rect l="l" t="t" r="r" b="b"/>
              <a:pathLst>
                <a:path w="328295" h="2013585">
                  <a:moveTo>
                    <a:pt x="0" y="0"/>
                  </a:moveTo>
                  <a:lnTo>
                    <a:pt x="328295" y="985520"/>
                  </a:lnTo>
                  <a:lnTo>
                    <a:pt x="0" y="2013585"/>
                  </a:lnTo>
                </a:path>
              </a:pathLst>
            </a:cu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7200480-55EE-48ED-8F96-6AFE4A528449}"/>
              </a:ext>
            </a:extLst>
          </p:cNvPr>
          <p:cNvGrpSpPr/>
          <p:nvPr/>
        </p:nvGrpSpPr>
        <p:grpSpPr>
          <a:xfrm>
            <a:off x="5142230" y="2162175"/>
            <a:ext cx="3613150" cy="4266565"/>
            <a:chOff x="8098" y="2605"/>
            <a:chExt cx="5690" cy="6719"/>
          </a:xfrm>
        </p:grpSpPr>
        <p:sp>
          <p:nvSpPr>
            <p:cNvPr id="6" name="Text Box 1048593">
              <a:extLst>
                <a:ext uri="{FF2B5EF4-FFF2-40B4-BE49-F238E27FC236}">
                  <a16:creationId xmlns:a16="http://schemas.microsoft.com/office/drawing/2014/main" id="{6F61EF2B-F7B6-49CD-9DBD-5025DBFEF3A8}"/>
                </a:ext>
              </a:extLst>
            </p:cNvPr>
            <p:cNvSpPr txBox="1"/>
            <p:nvPr/>
          </p:nvSpPr>
          <p:spPr>
            <a:xfrm>
              <a:off x="8098" y="3364"/>
              <a:ext cx="5690" cy="5960"/>
            </a:xfrm>
            <a:prstGeom prst="rect">
              <a:avLst/>
            </a:prstGeom>
            <a:solidFill>
              <a:srgbClr val="E1B884"/>
            </a:solidFill>
          </p:spPr>
          <p:txBody>
            <a:bodyPr wrap="square" rtlCol="0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ClrTx/>
                <a:buSzTx/>
                <a:buFont typeface="Wingdings" panose="05000000000000000000" charset="0"/>
                <a:buChar char="§"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sym typeface="+mn-ea"/>
                </a:rPr>
                <a:t>Pendekatan afirmasi dalam percepatan ISPO  Pekebun</a:t>
              </a: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</a:endParaRP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ClrTx/>
                <a:buSzTx/>
                <a:buFont typeface="Wingdings" panose="05000000000000000000" charset="0"/>
                <a:buChar char="§"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</a:rPr>
                <a:t>Pengembangan skema transparansi dan keterlacakan  produk sawit</a:t>
              </a: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ClrTx/>
                <a:buSzTx/>
                <a:buFont typeface="Wingdings" panose="05000000000000000000" charset="0"/>
                <a:buChar char="§"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</a:rPr>
                <a:t>Sistem Informasi untuk keterbukaan, kredibilitas dan keberterimaan ISPO.  </a:t>
              </a: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800"/>
                </a:spcBef>
                <a:spcAft>
                  <a:spcPts val="0"/>
                </a:spcAft>
                <a:buClrTx/>
                <a:buSzTx/>
                <a:buFont typeface="Wingdings" panose="05000000000000000000" charset="0"/>
                <a:buChar char="§"/>
                <a:tabLst/>
                <a:defRPr/>
              </a:pPr>
              <a:r>
                <a:rPr kumimoji="0" lang="en-US" sz="20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</a:rPr>
                <a:t>Continual improvement</a:t>
              </a: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</a:rPr>
                <a:t> ISPO merespon mosi para pihak dan pemantau independen.</a:t>
              </a:r>
            </a:p>
          </p:txBody>
        </p:sp>
        <p:sp>
          <p:nvSpPr>
            <p:cNvPr id="7" name="Text Box 0">
              <a:extLst>
                <a:ext uri="{FF2B5EF4-FFF2-40B4-BE49-F238E27FC236}">
                  <a16:creationId xmlns:a16="http://schemas.microsoft.com/office/drawing/2014/main" id="{2A5F9F3B-996B-4EFF-9CFD-41F95C57853A}"/>
                </a:ext>
              </a:extLst>
            </p:cNvPr>
            <p:cNvSpPr txBox="1"/>
            <p:nvPr/>
          </p:nvSpPr>
          <p:spPr>
            <a:xfrm>
              <a:off x="8098" y="2605"/>
              <a:ext cx="5690" cy="628"/>
            </a:xfrm>
            <a:prstGeom prst="rect">
              <a:avLst/>
            </a:prstGeom>
            <a:solidFill>
              <a:srgbClr val="FFC000">
                <a:lumMod val="50000"/>
              </a:srgbClr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</a:rPr>
                <a:t>Arah ke depan ...</a:t>
              </a:r>
            </a:p>
          </p:txBody>
        </p:sp>
      </p:grpSp>
      <p:sp>
        <p:nvSpPr>
          <p:cNvPr id="9" name="Text Box 1048591">
            <a:extLst>
              <a:ext uri="{FF2B5EF4-FFF2-40B4-BE49-F238E27FC236}">
                <a16:creationId xmlns:a16="http://schemas.microsoft.com/office/drawing/2014/main" id="{996959EA-9249-4535-94FB-9367846B0C2B}"/>
              </a:ext>
            </a:extLst>
          </p:cNvPr>
          <p:cNvSpPr txBox="1"/>
          <p:nvPr/>
        </p:nvSpPr>
        <p:spPr>
          <a:xfrm>
            <a:off x="285115" y="1264920"/>
            <a:ext cx="4365625" cy="706755"/>
          </a:xfrm>
          <a:prstGeom prst="rect">
            <a:avLst/>
          </a:prstGeom>
          <a:solidFill>
            <a:srgbClr val="FFC000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rPr>
              <a:t>Proses Inti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rPr>
              <a:t>dan Pendukung</a:t>
            </a:r>
          </a:p>
        </p:txBody>
      </p:sp>
      <p:sp>
        <p:nvSpPr>
          <p:cNvPr id="10" name="Text Box 1048592">
            <a:extLst>
              <a:ext uri="{FF2B5EF4-FFF2-40B4-BE49-F238E27FC236}">
                <a16:creationId xmlns:a16="http://schemas.microsoft.com/office/drawing/2014/main" id="{64036D7E-C362-4713-A114-6F4F029FB544}"/>
              </a:ext>
            </a:extLst>
          </p:cNvPr>
          <p:cNvSpPr txBox="1"/>
          <p:nvPr/>
        </p:nvSpPr>
        <p:spPr>
          <a:xfrm>
            <a:off x="284845" y="2258526"/>
            <a:ext cx="4366631" cy="4194810"/>
          </a:xfrm>
          <a:prstGeom prst="rect">
            <a:avLst/>
          </a:prstGeom>
          <a:solidFill>
            <a:srgbClr val="E4CDC5"/>
          </a:solidFill>
        </p:spPr>
        <p:txBody>
          <a:bodyPr wrap="square" rtlCol="0">
            <a:spAutoFit/>
          </a:bodyPr>
          <a:lstStyle/>
          <a:p>
            <a:pPr marL="321310" indent="-321310" fontAlgn="auto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Calibri"/>
                <a:ea typeface="+mn-ea"/>
                <a:sym typeface="+mn-ea"/>
              </a:rPr>
              <a:t>Terus berjalannya proses sertifikasi, auditing, penilikan dan re-sertifikasi oleh Lembaga Sertifikasi </a:t>
            </a:r>
            <a:endParaRPr lang="en-US" sz="2000">
              <a:solidFill>
                <a:srgbClr val="000000"/>
              </a:solidFill>
              <a:latin typeface="Calibri"/>
              <a:ea typeface="+mn-ea"/>
            </a:endParaRPr>
          </a:p>
          <a:p>
            <a:pPr marL="321310" indent="-321310" fontAlgn="auto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Calibri"/>
                <a:ea typeface="+mn-ea"/>
                <a:sym typeface="+mn-ea"/>
              </a:rPr>
              <a:t>Penanganan dan respon keluhan para pihak oleh LS</a:t>
            </a:r>
          </a:p>
          <a:p>
            <a:pPr marL="321310" indent="-321310" fontAlgn="auto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Calibri"/>
                <a:ea typeface="+mn-ea"/>
                <a:sym typeface="+mn-ea"/>
              </a:rPr>
              <a:t>Fungsi akreditasi dan pengawasan terhadap LS oleh KAN </a:t>
            </a:r>
          </a:p>
          <a:p>
            <a:pPr marL="321310" indent="-321310" fontAlgn="auto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945A5"/>
                </a:solidFill>
                <a:latin typeface="Calibri"/>
                <a:ea typeface="+mn-ea"/>
              </a:rPr>
              <a:t>Sosialisasi dan penyegaran ISPO baru bagi auditor dan auditee oleh Lembaga Pelatihan terdaftar</a:t>
            </a:r>
          </a:p>
          <a:p>
            <a:pPr marL="321310" indent="-321310" fontAlgn="auto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945A5"/>
                </a:solidFill>
                <a:latin typeface="Calibri"/>
                <a:ea typeface="+mn-ea"/>
              </a:rPr>
              <a:t>Dukungan bagi Pekebun untuk perbaikan pengelolaan dan sertifikasi</a:t>
            </a:r>
          </a:p>
        </p:txBody>
      </p:sp>
      <p:sp>
        <p:nvSpPr>
          <p:cNvPr id="11" name="Text Box 1048609">
            <a:extLst>
              <a:ext uri="{FF2B5EF4-FFF2-40B4-BE49-F238E27FC236}">
                <a16:creationId xmlns:a16="http://schemas.microsoft.com/office/drawing/2014/main" id="{1BFD93FD-9400-4C43-BA37-400C49B8E75F}"/>
              </a:ext>
            </a:extLst>
          </p:cNvPr>
          <p:cNvSpPr txBox="1"/>
          <p:nvPr/>
        </p:nvSpPr>
        <p:spPr>
          <a:xfrm>
            <a:off x="567289" y="311940"/>
            <a:ext cx="8188481" cy="70675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>
                <a:solidFill>
                  <a:srgbClr val="000000"/>
                </a:solidFill>
                <a:latin typeface="Calibri"/>
                <a:ea typeface="+mn-ea"/>
              </a:rPr>
              <a:t>3. PERBAIKAN PROSES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B73758C-0A1C-4B72-A0EB-8898CEEBB359}"/>
              </a:ext>
            </a:extLst>
          </p:cNvPr>
          <p:cNvGrpSpPr/>
          <p:nvPr/>
        </p:nvGrpSpPr>
        <p:grpSpPr>
          <a:xfrm>
            <a:off x="284844" y="1116965"/>
            <a:ext cx="4843415" cy="2013585"/>
            <a:chOff x="-64" y="3321"/>
            <a:chExt cx="8361" cy="3171"/>
          </a:xfrm>
          <a:effectLst>
            <a:outerShdw blurRad="50800" dist="38100" dir="2700000" algn="tl" rotWithShape="0">
              <a:srgbClr val="ED7D31">
                <a:lumMod val="75000"/>
                <a:alpha val="86000"/>
              </a:srgbClr>
            </a:outerShdw>
          </a:effectLst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A24C0F-AE74-4224-87A4-F072A3E0C43E}"/>
                </a:ext>
              </a:extLst>
            </p:cNvPr>
            <p:cNvCxnSpPr/>
            <p:nvPr/>
          </p:nvCxnSpPr>
          <p:spPr>
            <a:xfrm flipV="1">
              <a:off x="-64" y="4851"/>
              <a:ext cx="8327" cy="2"/>
            </a:xfrm>
            <a:prstGeom prst="lin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</p:cxnSp>
        <p:sp>
          <p:nvSpPr>
            <p:cNvPr id="14" name="Freeform 2">
              <a:extLst>
                <a:ext uri="{FF2B5EF4-FFF2-40B4-BE49-F238E27FC236}">
                  <a16:creationId xmlns:a16="http://schemas.microsoft.com/office/drawing/2014/main" id="{C26F8820-386C-40D3-ACF9-6452AB5D2133}"/>
                </a:ext>
              </a:extLst>
            </p:cNvPr>
            <p:cNvSpPr/>
            <p:nvPr/>
          </p:nvSpPr>
          <p:spPr>
            <a:xfrm>
              <a:off x="7295" y="3321"/>
              <a:ext cx="1002" cy="3171"/>
            </a:xfrm>
            <a:custGeom>
              <a:avLst/>
              <a:gdLst>
                <a:gd name="connisteX0" fmla="*/ 0 w 328295"/>
                <a:gd name="connsiteY0" fmla="*/ 0 h 2013585"/>
                <a:gd name="connisteX1" fmla="*/ 328295 w 328295"/>
                <a:gd name="connsiteY1" fmla="*/ 985520 h 2013585"/>
                <a:gd name="connisteX2" fmla="*/ 0 w 328295"/>
                <a:gd name="connsiteY2" fmla="*/ 2013585 h 2013585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</a:cxnLst>
              <a:rect l="l" t="t" r="r" b="b"/>
              <a:pathLst>
                <a:path w="328295" h="2013585">
                  <a:moveTo>
                    <a:pt x="0" y="0"/>
                  </a:moveTo>
                  <a:lnTo>
                    <a:pt x="328295" y="985520"/>
                  </a:lnTo>
                  <a:lnTo>
                    <a:pt x="0" y="2013585"/>
                  </a:lnTo>
                </a:path>
              </a:pathLst>
            </a:custGeom>
            <a:noFill/>
            <a:ln w="381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126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48593">
            <a:extLst>
              <a:ext uri="{FF2B5EF4-FFF2-40B4-BE49-F238E27FC236}">
                <a16:creationId xmlns:a16="http://schemas.microsoft.com/office/drawing/2014/main" id="{7FD07506-9A41-4937-A676-0F62AF80D852}"/>
              </a:ext>
            </a:extLst>
          </p:cNvPr>
          <p:cNvSpPr txBox="1"/>
          <p:nvPr/>
        </p:nvSpPr>
        <p:spPr>
          <a:xfrm>
            <a:off x="5142230" y="2963436"/>
            <a:ext cx="3613150" cy="30664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sym typeface="+mn-ea"/>
              </a:rPr>
              <a:t>Peningkatan kesiapan LSP terkait ruang lingkup dan assesor kompetensi </a:t>
            </a: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</a:rPr>
              <a:t>Peningkatan kompetensi dan Sertifikasi Profesi bagi Auditor ISPO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sym typeface="+mn-ea"/>
              </a:rPr>
              <a:t>Pelatihan pendamping dan fasilitator sertifikasi untuk percepatan ISPO Pekebun</a:t>
            </a: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9" name="Text Box 0">
            <a:extLst>
              <a:ext uri="{FF2B5EF4-FFF2-40B4-BE49-F238E27FC236}">
                <a16:creationId xmlns:a16="http://schemas.microsoft.com/office/drawing/2014/main" id="{5BF0978B-4270-44EA-A145-3BDA12F8D54E}"/>
              </a:ext>
            </a:extLst>
          </p:cNvPr>
          <p:cNvSpPr txBox="1"/>
          <p:nvPr/>
        </p:nvSpPr>
        <p:spPr>
          <a:xfrm>
            <a:off x="5142230" y="2471311"/>
            <a:ext cx="3613150" cy="3987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rPr>
              <a:t>Arah ke depan ...</a:t>
            </a:r>
          </a:p>
        </p:txBody>
      </p:sp>
      <p:sp>
        <p:nvSpPr>
          <p:cNvPr id="10" name="Text Box 1048591">
            <a:extLst>
              <a:ext uri="{FF2B5EF4-FFF2-40B4-BE49-F238E27FC236}">
                <a16:creationId xmlns:a16="http://schemas.microsoft.com/office/drawing/2014/main" id="{0B3C39A0-ACFC-406B-ADA6-BE078569903F}"/>
              </a:ext>
            </a:extLst>
          </p:cNvPr>
          <p:cNvSpPr txBox="1"/>
          <p:nvPr/>
        </p:nvSpPr>
        <p:spPr>
          <a:xfrm>
            <a:off x="285115" y="1594376"/>
            <a:ext cx="4365625" cy="70675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rPr>
              <a:t>Peraturan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rPr>
              <a:t>dan Perangkat</a:t>
            </a:r>
          </a:p>
        </p:txBody>
      </p:sp>
      <p:sp>
        <p:nvSpPr>
          <p:cNvPr id="11" name="Text Box 1048592">
            <a:extLst>
              <a:ext uri="{FF2B5EF4-FFF2-40B4-BE49-F238E27FC236}">
                <a16:creationId xmlns:a16="http://schemas.microsoft.com/office/drawing/2014/main" id="{BD937D69-03BC-45A0-8962-287F42741022}"/>
              </a:ext>
            </a:extLst>
          </p:cNvPr>
          <p:cNvSpPr txBox="1"/>
          <p:nvPr/>
        </p:nvSpPr>
        <p:spPr>
          <a:xfrm>
            <a:off x="284845" y="2565092"/>
            <a:ext cx="4366631" cy="388824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21310" indent="-321310" fontAlgn="auto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Calibri"/>
                <a:ea typeface="+mn-ea"/>
                <a:sym typeface="+mn-ea"/>
              </a:rPr>
              <a:t>Kepmenaker No. 237/2019 tentang Penetapan SKKNI bidang KSB</a:t>
            </a:r>
            <a:endParaRPr lang="en-US" sz="2000">
              <a:solidFill>
                <a:srgbClr val="000000"/>
              </a:solidFill>
              <a:latin typeface="Calibri"/>
              <a:ea typeface="+mn-ea"/>
            </a:endParaRPr>
          </a:p>
          <a:p>
            <a:pPr marL="321310" indent="-321310" fontAlgn="auto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Calibri"/>
                <a:ea typeface="+mn-ea"/>
                <a:sym typeface="+mn-ea"/>
              </a:rPr>
              <a:t>Kepmentan No. 410/KPTS/SM.250/M/6/2020 tentang Jenjang KKNI bidang KSB</a:t>
            </a:r>
          </a:p>
          <a:p>
            <a:pPr marL="321310" indent="-321310" fontAlgn="auto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Calibri"/>
                <a:ea typeface="+mn-ea"/>
                <a:sym typeface="+mn-ea"/>
              </a:rPr>
              <a:t>Skema Sertifikasi Kompetensi         No. 55-BUN-2021 yang telah diverifikasi oleh BNSP berjumlah 31 Skema Kompetensi bidang KSB</a:t>
            </a:r>
          </a:p>
          <a:p>
            <a:pPr marL="321310" indent="-321310" fontAlgn="auto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945A5"/>
                </a:solidFill>
                <a:latin typeface="Calibri"/>
                <a:ea typeface="+mn-ea"/>
              </a:rPr>
              <a:t>Kurikulum dan silabus pelatihan untuk 7 jabatan prioritas</a:t>
            </a:r>
          </a:p>
        </p:txBody>
      </p:sp>
      <p:sp>
        <p:nvSpPr>
          <p:cNvPr id="12" name="Text Box 1048609">
            <a:extLst>
              <a:ext uri="{FF2B5EF4-FFF2-40B4-BE49-F238E27FC236}">
                <a16:creationId xmlns:a16="http://schemas.microsoft.com/office/drawing/2014/main" id="{9C34CD17-CA49-4B89-AABF-8A58AACFF3B7}"/>
              </a:ext>
            </a:extLst>
          </p:cNvPr>
          <p:cNvSpPr txBox="1"/>
          <p:nvPr/>
        </p:nvSpPr>
        <p:spPr>
          <a:xfrm>
            <a:off x="527284" y="343690"/>
            <a:ext cx="8188481" cy="70675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000">
                <a:solidFill>
                  <a:srgbClr val="000000"/>
                </a:solidFill>
                <a:latin typeface="Calibri"/>
                <a:ea typeface="+mn-ea"/>
              </a:rPr>
              <a:t>4. PENINGKATAN KOMPETENSI SDM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71C9DC-753F-44FD-A5A9-FAA8CBF134A1}"/>
              </a:ext>
            </a:extLst>
          </p:cNvPr>
          <p:cNvGrpSpPr/>
          <p:nvPr/>
        </p:nvGrpSpPr>
        <p:grpSpPr>
          <a:xfrm>
            <a:off x="284845" y="1426101"/>
            <a:ext cx="4843415" cy="2013585"/>
            <a:chOff x="-64" y="3321"/>
            <a:chExt cx="8361" cy="3171"/>
          </a:xfrm>
          <a:effectLst>
            <a:outerShdw blurRad="50800" dist="38100" dir="2700000" algn="tl" rotWithShape="0">
              <a:srgbClr val="ED7D31">
                <a:lumMod val="75000"/>
                <a:alpha val="86000"/>
              </a:srgbClr>
            </a:outerShdw>
          </a:effectLst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0F977D2-5851-4088-821B-F3BB95A4591F}"/>
                </a:ext>
              </a:extLst>
            </p:cNvPr>
            <p:cNvCxnSpPr/>
            <p:nvPr/>
          </p:nvCxnSpPr>
          <p:spPr>
            <a:xfrm flipV="1">
              <a:off x="-64" y="4851"/>
              <a:ext cx="8327" cy="2"/>
            </a:xfrm>
            <a:prstGeom prst="lin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</p:cxnSp>
        <p:sp>
          <p:nvSpPr>
            <p:cNvPr id="15" name="Freeform 2">
              <a:extLst>
                <a:ext uri="{FF2B5EF4-FFF2-40B4-BE49-F238E27FC236}">
                  <a16:creationId xmlns:a16="http://schemas.microsoft.com/office/drawing/2014/main" id="{B7203FD2-82F2-4A75-8668-7DB255AFA76A}"/>
                </a:ext>
              </a:extLst>
            </p:cNvPr>
            <p:cNvSpPr/>
            <p:nvPr/>
          </p:nvSpPr>
          <p:spPr>
            <a:xfrm>
              <a:off x="7295" y="3321"/>
              <a:ext cx="1002" cy="3171"/>
            </a:xfrm>
            <a:custGeom>
              <a:avLst/>
              <a:gdLst>
                <a:gd name="connisteX0" fmla="*/ 0 w 328295"/>
                <a:gd name="connsiteY0" fmla="*/ 0 h 2013585"/>
                <a:gd name="connisteX1" fmla="*/ 328295 w 328295"/>
                <a:gd name="connsiteY1" fmla="*/ 985520 h 2013585"/>
                <a:gd name="connisteX2" fmla="*/ 0 w 328295"/>
                <a:gd name="connsiteY2" fmla="*/ 2013585 h 2013585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</a:cxnLst>
              <a:rect l="l" t="t" r="r" b="b"/>
              <a:pathLst>
                <a:path w="328295" h="2013585">
                  <a:moveTo>
                    <a:pt x="0" y="0"/>
                  </a:moveTo>
                  <a:lnTo>
                    <a:pt x="328295" y="985520"/>
                  </a:lnTo>
                  <a:lnTo>
                    <a:pt x="0" y="2013585"/>
                  </a:lnTo>
                </a:path>
              </a:pathLst>
            </a:custGeom>
            <a:noFill/>
            <a:ln w="381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2077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id-ID" sz="5400" dirty="0">
                <a:solidFill>
                  <a:srgbClr val="FFFF00"/>
                </a:solidFill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55643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3913</TotalTime>
  <Words>528</Words>
  <Application>Microsoft Office PowerPoint</Application>
  <PresentationFormat>On-screen Show (4:3)</PresentationFormat>
  <Paragraphs>79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Custom Design</vt:lpstr>
      <vt:lpstr>1_Custom Design</vt:lpstr>
      <vt:lpstr>ARAH &amp; TUJUAN ISPO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>LEI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HAYU WIBAWA</dc:creator>
  <cp:lastModifiedBy>Andhika Kevin</cp:lastModifiedBy>
  <cp:revision>261</cp:revision>
  <dcterms:created xsi:type="dcterms:W3CDTF">2009-10-12T07:03:27Z</dcterms:created>
  <dcterms:modified xsi:type="dcterms:W3CDTF">2022-01-19T23:47:30Z</dcterms:modified>
</cp:coreProperties>
</file>